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Condensed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5b2d7d48e_0_9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5b2d7d48e_0_9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5c244f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5c244f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ae8010f5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ae8010f5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ae8010f5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ae8010f5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ae8010f51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ae8010f51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5c244ffa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5c244ffa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5b2d7d48e_0_9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5b2d7d48e_0_9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5c244ff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5c244ff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5c244ffa2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5c244ffa2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5c244ff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5c244ff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5c244ffa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5c244ff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b2d7d48e_0_9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b2d7d48e_0_9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aeded0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aeded0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5c244ffa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5c244ffa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5b2d7d48e_0_9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5b2d7d48e_0_9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5b2d7d48e_0_9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5b2d7d48e_0_9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5b2d7d48e_0_9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5b2d7d48e_0_9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5c244ffa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5c244ffa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5b2d7d48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5b2d7d48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5b2d7d48e_0_9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5b2d7d48e_0_9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c244ff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c244ff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>
  <p:cSld name="TITLE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2" name="Google Shape;6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77" name="Google Shape;77;p14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 1">
  <p:cSld name="TITLE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 1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749399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8" name="Google Shape;108;p1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57325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1" name="Google Shape;121;p2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725"/>
            <a:ext cx="1806736" cy="163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2" name="Google Shape;132;p24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5" name="Google Shape;135;p24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4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4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8" name="Google Shape;138;p24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4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4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41" name="Google Shape;141;p24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44" name="Google Shape;144;p24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4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56" name="Google Shape;156;p25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9" name="Google Shape;169;p28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8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8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8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8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8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p28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8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8" name="Google Shape;178;p28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28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0" name="Google Shape;180;p28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8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2" name="Google Shape;182;p28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28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28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32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1" name="Google Shape;201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34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4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6" name="Google Shape;206;p34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34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34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35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4" name="Google Shape;214;p35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0" name="Google Shape;220;p36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37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6" name="Google Shape;226;p37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p37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p37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2" name="Google Shape;232;p37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4" name="Google Shape;234;p37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38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0" name="Google Shape;240;p38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1" name="Google Shape;241;p38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40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40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2" name="Google Shape;252;p4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4" name="Google Shape;254;p4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6" name="Google Shape;256;p4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43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6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4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1" Type="http://schemas.openxmlformats.org/officeDocument/2006/relationships/image" Target="../media/image45.png"/><Relationship Id="rId10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9" Type="http://schemas.openxmlformats.org/officeDocument/2006/relationships/image" Target="../media/image42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30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vexO8G2WiOE" TargetMode="External"/><Relationship Id="rId4" Type="http://schemas.openxmlformats.org/officeDocument/2006/relationships/image" Target="../media/image43.jp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r.statista.com/statistiques/478827/frequence-manger-aller-au-restaurant-france/" TargetMode="External"/><Relationship Id="rId4" Type="http://schemas.openxmlformats.org/officeDocument/2006/relationships/hyperlink" Target="https://data.nantesmetropole.fr/explore/dataset/234400034_070-008_offre-touristique-restaurants-rpdl%40paysdelaloire/information/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data.nantesmetropole.fr/explore/dataset/244400404_stations-velos-libre-service-nantes-metropole-disponibilites/information/" TargetMode="External"/><Relationship Id="rId6" Type="http://schemas.openxmlformats.org/officeDocument/2006/relationships/hyperlink" Target="https://data.nantesmetropole.fr/explore/dataset/244400404_parkings-publics-nantes/information/?disjunctive.libcategorie&amp;disjunctive.libtype&amp;disjunctive.acces_pmr&amp;disjunctive.service_velo&amp;disjunctive.stationnement_velo&amp;disjunctive.stationnement_velo_securise&amp;disjunctive.moyen_paiement" TargetMode="External"/><Relationship Id="rId7" Type="http://schemas.openxmlformats.org/officeDocument/2006/relationships/hyperlink" Target="https://data.nantesmetropole.fr/explore/dataset/244400404_parkings-publics-nantes-disponibilites/table/?disjunctive.grp_nom&amp;disjunctive.grp_statut" TargetMode="External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44.png"/><Relationship Id="rId7" Type="http://schemas.openxmlformats.org/officeDocument/2006/relationships/hyperlink" Target="https://www.github.com/kaq666/VloResto" TargetMode="External"/><Relationship Id="rId8" Type="http://schemas.openxmlformats.org/officeDocument/2006/relationships/hyperlink" Target="https://www.github.com/kaq666/VloRest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idx="1" type="subTitle"/>
          </p:nvPr>
        </p:nvSpPr>
        <p:spPr>
          <a:xfrm>
            <a:off x="3670675" y="3053650"/>
            <a:ext cx="43521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 qu’il vous faut !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3" name="Google Shape;283;p49"/>
          <p:cNvSpPr txBox="1"/>
          <p:nvPr>
            <p:ph type="ctrTitle"/>
          </p:nvPr>
        </p:nvSpPr>
        <p:spPr>
          <a:xfrm>
            <a:off x="1128600" y="1663275"/>
            <a:ext cx="6886800" cy="9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VLO RESTO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284" name="Google Shape;284;p49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9"/>
          <p:cNvPicPr preferRelativeResize="0"/>
          <p:nvPr/>
        </p:nvPicPr>
        <p:blipFill rotWithShape="1">
          <a:blip r:embed="rId3">
            <a:alphaModFix/>
          </a:blip>
          <a:srcRect b="38408" l="0" r="0" t="20082"/>
          <a:stretch/>
        </p:blipFill>
        <p:spPr>
          <a:xfrm>
            <a:off x="6725000" y="2372275"/>
            <a:ext cx="1437855" cy="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224" y="367639"/>
            <a:ext cx="1657351" cy="3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ctrTitle"/>
          </p:nvPr>
        </p:nvSpPr>
        <p:spPr>
          <a:xfrm>
            <a:off x="203800" y="3055549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Parking public de Nantes &amp;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8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8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8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7079" l="0" r="0" t="15634"/>
          <a:stretch/>
        </p:blipFill>
        <p:spPr>
          <a:xfrm>
            <a:off x="4708251" y="2266425"/>
            <a:ext cx="3180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58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44" name="Google Shape;444;p58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58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58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47" name="Google Shape;4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ctrTitle"/>
          </p:nvPr>
        </p:nvSpPr>
        <p:spPr>
          <a:xfrm>
            <a:off x="281325" y="1659586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59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9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9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59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58" name="Google Shape;458;p59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59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59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1" name="Google Shape;4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 rotWithShape="1">
          <a:blip r:embed="rId5">
            <a:alphaModFix/>
          </a:blip>
          <a:srcRect b="0" l="3111" r="20072" t="0"/>
          <a:stretch/>
        </p:blipFill>
        <p:spPr>
          <a:xfrm>
            <a:off x="75" y="2310807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 rotWithShape="1">
          <a:blip r:embed="rId6">
            <a:alphaModFix/>
          </a:blip>
          <a:srcRect b="0" l="60617" r="0" t="0"/>
          <a:stretch/>
        </p:blipFill>
        <p:spPr>
          <a:xfrm>
            <a:off x="7946569" y="2310788"/>
            <a:ext cx="1016500" cy="7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/>
          <p:nvPr/>
        </p:nvSpPr>
        <p:spPr>
          <a:xfrm>
            <a:off x="7946625" y="2294913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9"/>
          <p:cNvSpPr/>
          <p:nvPr/>
        </p:nvSpPr>
        <p:spPr>
          <a:xfrm>
            <a:off x="0" y="2310788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9"/>
          <p:cNvSpPr/>
          <p:nvPr/>
        </p:nvSpPr>
        <p:spPr>
          <a:xfrm>
            <a:off x="4746400" y="2310788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 txBox="1"/>
          <p:nvPr>
            <p:ph type="ctrTitle"/>
          </p:nvPr>
        </p:nvSpPr>
        <p:spPr>
          <a:xfrm>
            <a:off x="281325" y="1628324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60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60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60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75" name="Google Shape;4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60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77" name="Google Shape;477;p60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60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" name="Google Shape;479;p60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 rotWithShape="1">
          <a:blip r:embed="rId5">
            <a:alphaModFix/>
          </a:blip>
          <a:srcRect b="0" l="1886" r="371" t="0"/>
          <a:stretch/>
        </p:blipFill>
        <p:spPr>
          <a:xfrm>
            <a:off x="29925" y="3164750"/>
            <a:ext cx="8852751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 rotWithShape="1">
          <a:blip r:embed="rId6">
            <a:alphaModFix/>
          </a:blip>
          <a:srcRect b="0" l="3111" r="20072" t="0"/>
          <a:stretch/>
        </p:blipFill>
        <p:spPr>
          <a:xfrm>
            <a:off x="75" y="2279545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0"/>
          <p:cNvPicPr preferRelativeResize="0"/>
          <p:nvPr/>
        </p:nvPicPr>
        <p:blipFill rotWithShape="1">
          <a:blip r:embed="rId7">
            <a:alphaModFix/>
          </a:blip>
          <a:srcRect b="0" l="60617" r="0" t="0"/>
          <a:stretch/>
        </p:blipFill>
        <p:spPr>
          <a:xfrm>
            <a:off x="7946569" y="2279550"/>
            <a:ext cx="1016500" cy="7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/>
          <p:nvPr/>
        </p:nvSpPr>
        <p:spPr>
          <a:xfrm>
            <a:off x="7102600" y="3164750"/>
            <a:ext cx="1780200" cy="984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0"/>
          <p:cNvSpPr/>
          <p:nvPr/>
        </p:nvSpPr>
        <p:spPr>
          <a:xfrm>
            <a:off x="3132225" y="3164750"/>
            <a:ext cx="1256100" cy="1029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"/>
          <p:cNvSpPr/>
          <p:nvPr/>
        </p:nvSpPr>
        <p:spPr>
          <a:xfrm>
            <a:off x="7946625" y="2263638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0"/>
          <p:cNvSpPr/>
          <p:nvPr/>
        </p:nvSpPr>
        <p:spPr>
          <a:xfrm>
            <a:off x="0" y="2263650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/>
          <p:nvPr/>
        </p:nvSpPr>
        <p:spPr>
          <a:xfrm>
            <a:off x="4752100" y="2263650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ctrTitle"/>
          </p:nvPr>
        </p:nvSpPr>
        <p:spPr>
          <a:xfrm>
            <a:off x="281313" y="1664900"/>
            <a:ext cx="3906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Parking public de Nantes &amp;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61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61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61"/>
          <p:cNvSpPr txBox="1"/>
          <p:nvPr>
            <p:ph idx="4294967295" type="ctrTitle"/>
          </p:nvPr>
        </p:nvSpPr>
        <p:spPr>
          <a:xfrm flipH="1">
            <a:off x="4569538" y="990225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 rotWithShape="1">
          <a:blip r:embed="rId5">
            <a:alphaModFix/>
          </a:blip>
          <a:srcRect b="0" l="4013" r="1110" t="0"/>
          <a:stretch/>
        </p:blipFill>
        <p:spPr>
          <a:xfrm>
            <a:off x="-12" y="3991050"/>
            <a:ext cx="8045724" cy="8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 rotWithShape="1">
          <a:blip r:embed="rId6">
            <a:alphaModFix/>
          </a:blip>
          <a:srcRect b="0" l="1886" r="371" t="0"/>
          <a:stretch/>
        </p:blipFill>
        <p:spPr>
          <a:xfrm>
            <a:off x="63" y="3065087"/>
            <a:ext cx="8852751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 rotWithShape="1">
          <a:blip r:embed="rId7">
            <a:alphaModFix/>
          </a:blip>
          <a:srcRect b="0" l="3111" r="20072" t="0"/>
          <a:stretch/>
        </p:blipFill>
        <p:spPr>
          <a:xfrm>
            <a:off x="63" y="2316120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/>
          <p:cNvPicPr preferRelativeResize="0"/>
          <p:nvPr/>
        </p:nvPicPr>
        <p:blipFill rotWithShape="1">
          <a:blip r:embed="rId8">
            <a:alphaModFix/>
          </a:blip>
          <a:srcRect b="0" l="60617" r="0" t="0"/>
          <a:stretch/>
        </p:blipFill>
        <p:spPr>
          <a:xfrm>
            <a:off x="7946569" y="2330938"/>
            <a:ext cx="1016500" cy="7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26238" y="4106650"/>
            <a:ext cx="1137275" cy="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/>
          <p:nvPr/>
        </p:nvSpPr>
        <p:spPr>
          <a:xfrm>
            <a:off x="-12" y="4049650"/>
            <a:ext cx="6840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3757113" y="4020375"/>
            <a:ext cx="14361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8045750" y="4049650"/>
            <a:ext cx="10983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/>
          <p:nvPr/>
        </p:nvSpPr>
        <p:spPr>
          <a:xfrm>
            <a:off x="7038475" y="3099400"/>
            <a:ext cx="1838100" cy="950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3125900" y="3115350"/>
            <a:ext cx="1256100" cy="905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7940288" y="2316125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1"/>
          <p:cNvSpPr/>
          <p:nvPr/>
        </p:nvSpPr>
        <p:spPr>
          <a:xfrm>
            <a:off x="-6337" y="2332000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4740063" y="2332000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61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13" name="Google Shape;513;p61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61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61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1" name="Google Shape;521;p6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04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22" name="Google Shape;522;p6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62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25" name="Google Shape;525;p62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62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62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28" name="Google Shape;5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63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 txBox="1"/>
          <p:nvPr>
            <p:ph idx="4294967295" type="subTitle"/>
          </p:nvPr>
        </p:nvSpPr>
        <p:spPr>
          <a:xfrm>
            <a:off x="-32025" y="1824400"/>
            <a:ext cx="38196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API Javascript d’OpenStreetMap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Symfony, PHP, Twig et HTML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Système de note :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3/3      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2/3 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1/3 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6" name="Google Shape;536;p63"/>
          <p:cNvSpPr txBox="1"/>
          <p:nvPr>
            <p:ph type="ctrTitle"/>
          </p:nvPr>
        </p:nvSpPr>
        <p:spPr>
          <a:xfrm>
            <a:off x="5240675" y="258050"/>
            <a:ext cx="3660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L’APPLICATION</a:t>
            </a:r>
            <a:endParaRPr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63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39" name="Google Shape;539;p63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63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63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2" name="Google Shape;5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525" y="3005232"/>
            <a:ext cx="283475" cy="4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8625" y="3225113"/>
            <a:ext cx="283475" cy="45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4500" y="3536538"/>
            <a:ext cx="251998" cy="44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63"/>
          <p:cNvCxnSpPr/>
          <p:nvPr/>
        </p:nvCxnSpPr>
        <p:spPr>
          <a:xfrm>
            <a:off x="1752500" y="3277025"/>
            <a:ext cx="4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63"/>
          <p:cNvCxnSpPr/>
          <p:nvPr/>
        </p:nvCxnSpPr>
        <p:spPr>
          <a:xfrm flipH="1" rot="10800000">
            <a:off x="1752500" y="3504975"/>
            <a:ext cx="94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63"/>
          <p:cNvCxnSpPr/>
          <p:nvPr/>
        </p:nvCxnSpPr>
        <p:spPr>
          <a:xfrm flipH="1" rot="10800000">
            <a:off x="1752500" y="3754325"/>
            <a:ext cx="13179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4400" y="1371462"/>
            <a:ext cx="2131250" cy="59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63"/>
          <p:cNvCxnSpPr/>
          <p:nvPr/>
        </p:nvCxnSpPr>
        <p:spPr>
          <a:xfrm>
            <a:off x="3903825" y="0"/>
            <a:ext cx="0" cy="24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8175" y="1188197"/>
            <a:ext cx="1179915" cy="9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4750" y="1691500"/>
            <a:ext cx="1022725" cy="1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3150" y="2847188"/>
            <a:ext cx="2269463" cy="1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27" y="1045600"/>
            <a:ext cx="3277000" cy="32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4"/>
          <p:cNvSpPr txBox="1"/>
          <p:nvPr>
            <p:ph type="ctrTitle"/>
          </p:nvPr>
        </p:nvSpPr>
        <p:spPr>
          <a:xfrm>
            <a:off x="5240675" y="258050"/>
            <a:ext cx="3660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L’APPLICATION</a:t>
            </a:r>
            <a:endParaRPr/>
          </a:p>
        </p:txBody>
      </p:sp>
      <p:pic>
        <p:nvPicPr>
          <p:cNvPr id="559" name="Google Shape;559;p64"/>
          <p:cNvPicPr preferRelativeResize="0"/>
          <p:nvPr/>
        </p:nvPicPr>
        <p:blipFill rotWithShape="1">
          <a:blip r:embed="rId4">
            <a:alphaModFix/>
          </a:blip>
          <a:srcRect b="8125" l="28737" r="28737" t="8624"/>
          <a:stretch/>
        </p:blipFill>
        <p:spPr>
          <a:xfrm>
            <a:off x="228350" y="1210158"/>
            <a:ext cx="1663308" cy="30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4"/>
          <p:cNvPicPr preferRelativeResize="0"/>
          <p:nvPr/>
        </p:nvPicPr>
        <p:blipFill rotWithShape="1">
          <a:blip r:embed="rId5">
            <a:alphaModFix/>
          </a:blip>
          <a:srcRect b="7958" l="29070" r="28902" t="8791"/>
          <a:stretch/>
        </p:blipFill>
        <p:spPr>
          <a:xfrm>
            <a:off x="3577376" y="1198175"/>
            <a:ext cx="1663308" cy="307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 rotWithShape="1">
          <a:blip r:embed="rId6">
            <a:alphaModFix/>
          </a:blip>
          <a:srcRect b="7957" l="29235" r="29235" t="8625"/>
          <a:stretch/>
        </p:blipFill>
        <p:spPr>
          <a:xfrm>
            <a:off x="7252461" y="1198167"/>
            <a:ext cx="1621802" cy="307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64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64" name="Google Shape;564;p64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" name="Google Shape;565;p64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6" name="Google Shape;566;p64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67" name="Google Shape;567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344" y="13170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4"/>
          <p:cNvSpPr txBox="1"/>
          <p:nvPr/>
        </p:nvSpPr>
        <p:spPr>
          <a:xfrm>
            <a:off x="101800" y="4276600"/>
            <a:ext cx="1916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Stations de bicloo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9" name="Google Shape;569;p64"/>
          <p:cNvSpPr txBox="1"/>
          <p:nvPr/>
        </p:nvSpPr>
        <p:spPr>
          <a:xfrm>
            <a:off x="3450825" y="4276600"/>
            <a:ext cx="1916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Parkings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70" name="Google Shape;570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3084" y="1830600"/>
            <a:ext cx="1706977" cy="170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ssss" id="575" name="Google Shape;575;p65" title="Open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822" y="4867522"/>
            <a:ext cx="1104176" cy="20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22" y="236625"/>
            <a:ext cx="752975" cy="3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ctrTitle"/>
          </p:nvPr>
        </p:nvSpPr>
        <p:spPr>
          <a:xfrm flipH="1">
            <a:off x="1147650" y="2704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3" name="Google Shape;583;p66"/>
          <p:cNvSpPr txBox="1"/>
          <p:nvPr>
            <p:ph idx="2" type="title"/>
          </p:nvPr>
        </p:nvSpPr>
        <p:spPr>
          <a:xfrm flipH="1">
            <a:off x="1147579" y="1942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05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84" name="Google Shape;584;p66"/>
          <p:cNvCxnSpPr/>
          <p:nvPr/>
        </p:nvCxnSpPr>
        <p:spPr>
          <a:xfrm>
            <a:off x="0" y="3647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5" name="Google Shape;5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66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87" name="Google Shape;587;p66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66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66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90" name="Google Shape;5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 txBox="1"/>
          <p:nvPr>
            <p:ph type="ctrTitle"/>
          </p:nvPr>
        </p:nvSpPr>
        <p:spPr>
          <a:xfrm>
            <a:off x="3515475" y="2322687"/>
            <a:ext cx="38673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Application correspondant à nos attentes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Impact sur l’environnement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6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7"/>
          <p:cNvSpPr txBox="1"/>
          <p:nvPr>
            <p:ph idx="4294967295" type="ctrTitle"/>
          </p:nvPr>
        </p:nvSpPr>
        <p:spPr>
          <a:xfrm flipH="1">
            <a:off x="4569550" y="8648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9" name="Google Shape;599;p67"/>
          <p:cNvSpPr txBox="1"/>
          <p:nvPr>
            <p:ph type="ctrTitle"/>
          </p:nvPr>
        </p:nvSpPr>
        <p:spPr>
          <a:xfrm>
            <a:off x="702250" y="2945425"/>
            <a:ext cx="38673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Découverte d’openStreetMap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OpenData un monde vaste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67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602" name="Google Shape;602;p67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67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4" name="Google Shape;604;p67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05" name="Google Shape;6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4" y="41418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666666"/>
                </a:solidFill>
              </a:rPr>
              <a:t>SOMMAIRE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293" name="Google Shape;293;p5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4" name="Google Shape;294;p50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L’Open Data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5" name="Google Shape;295;p50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ANALYSE DU BESOIN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6" name="Google Shape;296;p50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Présentation de nos sources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7" name="Google Shape;297;p50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8" name="Google Shape;298;p50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03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50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02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00" name="Google Shape;300;p5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5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50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04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3" name="Google Shape;303;p50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05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4" name="Google Shape;304;p50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</a:t>
            </a:r>
            <a:r>
              <a:rPr lang="fr">
                <a:solidFill>
                  <a:srgbClr val="666666"/>
                </a:solidFill>
              </a:rPr>
              <a:t>DONNÉES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5" name="Google Shape;305;p50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Présentation des différents jeux de données utilisés par notre 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6" name="Google Shape;306;p50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7" name="Google Shape;307;p50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Choix technique, algorithme de classement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8" name="Google Shape;308;p50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9" name="Google Shape;309;p50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Difficultés rencontrées, résultats obtenus, ouverture pour le futur de l’application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399" y="1167843"/>
            <a:ext cx="1072200" cy="1072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50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13" name="Google Shape;313;p50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50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50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6" name="Google Shape;3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9" y="41418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0" name="Google Shape;610;p68"/>
          <p:cNvCxnSpPr/>
          <p:nvPr/>
        </p:nvCxnSpPr>
        <p:spPr>
          <a:xfrm>
            <a:off x="22848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68"/>
          <p:cNvSpPr txBox="1"/>
          <p:nvPr>
            <p:ph idx="4294967295" type="ctrTitle"/>
          </p:nvPr>
        </p:nvSpPr>
        <p:spPr>
          <a:xfrm flipH="1">
            <a:off x="2603100" y="790475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WEBOGRAPHIE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2" name="Google Shape;612;p68"/>
          <p:cNvSpPr txBox="1"/>
          <p:nvPr>
            <p:ph type="ctrTitle"/>
          </p:nvPr>
        </p:nvSpPr>
        <p:spPr>
          <a:xfrm>
            <a:off x="601500" y="1625500"/>
            <a:ext cx="7941000" cy="31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Statistiques sur la fréquentation des restaurants :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https://fr.statista.com/statistiques/478827/frequence-manger-aller-au-restaurant-france/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Source de données de la liste des restaurants :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https://data.nantesmetropole.fr/explore/dataset/234400034_070-008_offre-touristique-restaurants-rpdl%40paysdelaloire/information/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Source de données des disponibilités des bicloos :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https://data.nantesmetropole.fr/explore/dataset/244400404_stations-velos-libre-service-nantes-metropole-disponibilites/information/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Source de données des disponibilités des parkings :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ata.nantesmetropole.fr/explore/dataset/244400404_parkings-publics-nantes/information/?disjunctive.libcategorie&amp;disjunctive.libtype&amp;disjunctive.acces_pmr&amp;disjunctive.service_velo&amp;disjunctive.stationnement_velo&amp;disjunctive.stationnement_velo_securise&amp;disjunctive.moyen_paiement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Source de données des disponibilités des parkings :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https://data.nantesmetropole.fr/explore/dataset/244400404_parkings-publics-nantes-disponibilites/table/?disjunctive.grp_nom&amp;disjunctive.grp_statut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6909" y="301896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68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615" name="Google Shape;615;p68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68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68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8" name="Google Shape;618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2769" y="1064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/>
          <p:nvPr>
            <p:ph idx="4294967295" type="ctrTitle"/>
          </p:nvPr>
        </p:nvSpPr>
        <p:spPr>
          <a:xfrm flipH="1">
            <a:off x="2054550" y="956500"/>
            <a:ext cx="5034900" cy="11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VOUS </a:t>
            </a:r>
            <a:r>
              <a:rPr lang="fr">
                <a:solidFill>
                  <a:srgbClr val="666666"/>
                </a:solidFill>
              </a:rPr>
              <a:t>REMERCIE</a:t>
            </a:r>
            <a:r>
              <a:rPr lang="fr">
                <a:solidFill>
                  <a:srgbClr val="666666"/>
                </a:solidFill>
              </a:rPr>
              <a:t> DE VOTRE </a:t>
            </a:r>
            <a:r>
              <a:rPr lang="fr">
                <a:solidFill>
                  <a:srgbClr val="666666"/>
                </a:solidFill>
              </a:rPr>
              <a:t>ÉCOUTE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24" name="Google Shape;6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088" y="157425"/>
            <a:ext cx="1147825" cy="114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69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627" name="Google Shape;627;p69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8" name="Google Shape;628;p69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9" name="Google Shape;629;p69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30" name="Google Shape;63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 txBox="1"/>
          <p:nvPr/>
        </p:nvSpPr>
        <p:spPr>
          <a:xfrm>
            <a:off x="3116400" y="2352900"/>
            <a:ext cx="2911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Retrouvez notre travail sur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5074" y="2790600"/>
            <a:ext cx="1013862" cy="9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2317875" y="3706250"/>
            <a:ext cx="4508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7"/>
              </a:rPr>
              <a:t> </a:t>
            </a:r>
            <a:r>
              <a:rPr lang="f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https://www.github.com/kaq666/VloResto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ctrTitle"/>
          </p:nvPr>
        </p:nvSpPr>
        <p:spPr>
          <a:xfrm flipH="1">
            <a:off x="1147650" y="2704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2" name="Google Shape;322;p51"/>
          <p:cNvSpPr txBox="1"/>
          <p:nvPr>
            <p:ph idx="2" type="title"/>
          </p:nvPr>
        </p:nvSpPr>
        <p:spPr>
          <a:xfrm flipH="1">
            <a:off x="1147579" y="1942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01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23" name="Google Shape;323;p51"/>
          <p:cNvCxnSpPr/>
          <p:nvPr/>
        </p:nvCxnSpPr>
        <p:spPr>
          <a:xfrm>
            <a:off x="0" y="3647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51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26" name="Google Shape;326;p51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51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51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ctrTitle"/>
          </p:nvPr>
        </p:nvSpPr>
        <p:spPr>
          <a:xfrm>
            <a:off x="203800" y="1937726"/>
            <a:ext cx="38673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L’Open Data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Développement d’une application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Choix de notre thème : Allier écologie &amp; plaisir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5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0" y="2065255"/>
            <a:ext cx="2800500" cy="8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650" y="3415225"/>
            <a:ext cx="1675725" cy="9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4294967295" type="ctrTitle"/>
          </p:nvPr>
        </p:nvSpPr>
        <p:spPr>
          <a:xfrm flipH="1">
            <a:off x="4569600" y="864800"/>
            <a:ext cx="31530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52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42" name="Google Shape;342;p52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52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52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45" name="Google Shape;3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 flipH="1">
            <a:off x="2747779" y="21022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ANALYSE DU BESOIN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1" name="Google Shape;351;p53"/>
          <p:cNvSpPr txBox="1"/>
          <p:nvPr>
            <p:ph idx="2" type="title"/>
          </p:nvPr>
        </p:nvSpPr>
        <p:spPr>
          <a:xfrm flipH="1">
            <a:off x="4964179" y="17904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02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52" name="Google Shape;352;p53"/>
          <p:cNvCxnSpPr/>
          <p:nvPr/>
        </p:nvCxnSpPr>
        <p:spPr>
          <a:xfrm>
            <a:off x="7578325" y="34950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53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55" name="Google Shape;355;p53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53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53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QUELQUES CHIFFRES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64" name="Google Shape;364;p54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54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4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4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41%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8" name="Google Shape;368;p54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119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9" name="Google Shape;369;p54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29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0" name="Google Shape;370;p54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"/>
          <p:cNvSpPr txBox="1"/>
          <p:nvPr>
            <p:ph idx="1" type="subTitle"/>
          </p:nvPr>
        </p:nvSpPr>
        <p:spPr>
          <a:xfrm flipH="1">
            <a:off x="3481676" y="1666450"/>
            <a:ext cx="17952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des français vont au restaurant tous les mois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stations de bicloo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54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parkings publics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54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78" name="Google Shape;378;p54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54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54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5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55"/>
          <p:cNvSpPr txBox="1"/>
          <p:nvPr>
            <p:ph idx="4294967295" type="ctrTitle"/>
          </p:nvPr>
        </p:nvSpPr>
        <p:spPr>
          <a:xfrm flipH="1">
            <a:off x="2265000" y="299200"/>
            <a:ext cx="46140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FRÉQUENTATION</a:t>
            </a:r>
            <a:r>
              <a:rPr lang="fr">
                <a:solidFill>
                  <a:srgbClr val="666666"/>
                </a:solidFill>
              </a:rPr>
              <a:t> DES RESTAURANTS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88" name="Google Shape;388;p55"/>
          <p:cNvGrpSpPr/>
          <p:nvPr/>
        </p:nvGrpSpPr>
        <p:grpSpPr>
          <a:xfrm>
            <a:off x="476890" y="1571317"/>
            <a:ext cx="5568623" cy="3043245"/>
            <a:chOff x="3824074" y="1260650"/>
            <a:chExt cx="5221399" cy="3147425"/>
          </a:xfrm>
        </p:grpSpPr>
        <p:pic>
          <p:nvPicPr>
            <p:cNvPr id="389" name="Google Shape;38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4074" y="1260650"/>
              <a:ext cx="5221399" cy="314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55"/>
            <p:cNvSpPr/>
            <p:nvPr/>
          </p:nvSpPr>
          <p:spPr>
            <a:xfrm>
              <a:off x="4416850" y="3312650"/>
              <a:ext cx="378300" cy="185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4947300" y="3163050"/>
              <a:ext cx="378300" cy="335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5449975" y="2774150"/>
              <a:ext cx="378300" cy="7239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5978750" y="2462900"/>
              <a:ext cx="347400" cy="10353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0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55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96" name="Google Shape;396;p55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55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55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99" name="Google Shape;3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>
            <p:ph idx="4294967295" type="title"/>
          </p:nvPr>
        </p:nvSpPr>
        <p:spPr>
          <a:xfrm>
            <a:off x="1650350" y="1146488"/>
            <a:ext cx="9366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66666"/>
                </a:solidFill>
              </a:rPr>
              <a:t>41%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01" name="Google Shape;401;p55"/>
          <p:cNvSpPr/>
          <p:nvPr/>
        </p:nvSpPr>
        <p:spPr>
          <a:xfrm>
            <a:off x="976100" y="1625238"/>
            <a:ext cx="2285100" cy="2201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5"/>
          <p:cNvSpPr txBox="1"/>
          <p:nvPr>
            <p:ph type="ctrTitle"/>
          </p:nvPr>
        </p:nvSpPr>
        <p:spPr>
          <a:xfrm>
            <a:off x="6209325" y="2568275"/>
            <a:ext cx="28809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306 694 habitants à Nantes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Soit 125 745 utilisateurs potentiels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56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6"/>
          <p:cNvSpPr txBox="1"/>
          <p:nvPr>
            <p:ph idx="1" type="subTitle"/>
          </p:nvPr>
        </p:nvSpPr>
        <p:spPr>
          <a:xfrm>
            <a:off x="2257625" y="1080400"/>
            <a:ext cx="37734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Redynamiser les commerces de proximités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Réduire la circulation en ville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Réduire </a:t>
            </a: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l'empreinte</a:t>
            </a: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écologique des Nantais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9" name="Google Shape;409;p56"/>
          <p:cNvSpPr txBox="1"/>
          <p:nvPr>
            <p:ph idx="4294967295" type="ctrTitle"/>
          </p:nvPr>
        </p:nvSpPr>
        <p:spPr>
          <a:xfrm flipH="1">
            <a:off x="2404350" y="78275"/>
            <a:ext cx="4335300" cy="10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666666"/>
                </a:solidFill>
              </a:rPr>
              <a:t>OBJECTIF DE L’APPLICATION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88" y="1246275"/>
            <a:ext cx="2865350" cy="220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88" y="2451100"/>
            <a:ext cx="2883875" cy="1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56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14" name="Google Shape;414;p56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56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56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17" name="Google Shape;41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869" y="257975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>
            <p:ph idx="4294967295" type="title"/>
          </p:nvPr>
        </p:nvSpPr>
        <p:spPr>
          <a:xfrm>
            <a:off x="565975" y="3957050"/>
            <a:ext cx="2865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119 </a:t>
            </a:r>
            <a:r>
              <a:rPr lang="fr" sz="1800">
                <a:solidFill>
                  <a:srgbClr val="666666"/>
                </a:solidFill>
              </a:rPr>
              <a:t>stations de bicloo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419" name="Google Shape;419;p56"/>
          <p:cNvSpPr txBox="1"/>
          <p:nvPr>
            <p:ph idx="4294967295" type="title"/>
          </p:nvPr>
        </p:nvSpPr>
        <p:spPr>
          <a:xfrm>
            <a:off x="6031100" y="3045275"/>
            <a:ext cx="2865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29</a:t>
            </a:r>
            <a:r>
              <a:rPr lang="fr">
                <a:solidFill>
                  <a:srgbClr val="666666"/>
                </a:solidFill>
              </a:rPr>
              <a:t> </a:t>
            </a:r>
            <a:r>
              <a:rPr lang="fr" sz="1800">
                <a:solidFill>
                  <a:srgbClr val="666666"/>
                </a:solidFill>
              </a:rPr>
              <a:t>parkings publics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ctrTitle"/>
          </p:nvPr>
        </p:nvSpPr>
        <p:spPr>
          <a:xfrm flipH="1">
            <a:off x="1147650" y="26279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</a:t>
            </a:r>
            <a:r>
              <a:rPr lang="fr">
                <a:solidFill>
                  <a:srgbClr val="666666"/>
                </a:solidFill>
              </a:rPr>
              <a:t>DONNÉES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5" name="Google Shape;425;p57"/>
          <p:cNvSpPr txBox="1"/>
          <p:nvPr>
            <p:ph idx="2" type="title"/>
          </p:nvPr>
        </p:nvSpPr>
        <p:spPr>
          <a:xfrm flipH="1">
            <a:off x="1147579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03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0" y="35710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57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29" name="Google Shape;429;p57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p57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57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2" name="Google Shape;4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